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75" r:id="rId9"/>
    <p:sldId id="276" r:id="rId10"/>
    <p:sldId id="277" r:id="rId11"/>
    <p:sldId id="278" r:id="rId12"/>
    <p:sldId id="263" r:id="rId13"/>
    <p:sldId id="269" r:id="rId14"/>
    <p:sldId id="270" r:id="rId15"/>
    <p:sldId id="267" r:id="rId16"/>
    <p:sldId id="271" r:id="rId17"/>
    <p:sldId id="273" r:id="rId18"/>
    <p:sldId id="274" r:id="rId19"/>
    <p:sldId id="268" r:id="rId20"/>
    <p:sldId id="279" r:id="rId21"/>
    <p:sldId id="280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8" autoAdjust="0"/>
    <p:restoredTop sz="94660"/>
  </p:normalViewPr>
  <p:slideViewPr>
    <p:cSldViewPr>
      <p:cViewPr varScale="1">
        <p:scale>
          <a:sx n="69" d="100"/>
          <a:sy n="69" d="100"/>
        </p:scale>
        <p:origin x="-5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9E8BD-A47C-4544-982F-B974911ACD66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3F468-A5E9-41FC-8F89-518F2D904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allocine.fr/film/fichefilm-58856/photos/detail/?cmediafile=1865924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6386" name="Picture 2" descr="http://www.metabacklinks.com/metabacklink_client/fichiers/images/999999/finance_argent_liquide_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124200"/>
            <a:ext cx="4076700" cy="3057525"/>
          </a:xfrm>
          <a:prstGeom prst="rect">
            <a:avLst/>
          </a:prstGeom>
          <a:noFill/>
        </p:spPr>
      </p:pic>
      <p:pic>
        <p:nvPicPr>
          <p:cNvPr id="16388" name="Picture 4" descr="http://www.toileses.org/premiere/chequ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48417">
            <a:off x="3999638" y="419061"/>
            <a:ext cx="4682170" cy="24581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3400" y="1143000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Quand vous étiez jeunes, vous écriviez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des chèques</a:t>
            </a:r>
            <a:r>
              <a:rPr lang="fr-FR" sz="3200" dirty="0" smtClean="0">
                <a:latin typeface="Kristen ITC" pitchFamily="66" charset="0"/>
              </a:rPr>
              <a:t>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3733800"/>
            <a:ext cx="480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Vous aviez beaucoup d’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argent liquide 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6088559"/>
            <a:ext cx="48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des pièces</a:t>
            </a:r>
            <a:endParaRPr lang="fr-FR" sz="4400" dirty="0">
              <a:latin typeface="Kristen ITC" pitchFamily="66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2857500" y="5067300"/>
            <a:ext cx="1600200" cy="7620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6088559"/>
            <a:ext cx="48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des billets</a:t>
            </a:r>
            <a:endParaRPr lang="fr-FR" sz="4400" dirty="0">
              <a:latin typeface="Kristen ITC" pitchFamily="66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533400" y="5562600"/>
            <a:ext cx="1295400" cy="762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nque-Populai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743200"/>
            <a:ext cx="4381500" cy="3286125"/>
          </a:xfrm>
          <a:prstGeom prst="rect">
            <a:avLst/>
          </a:prstGeom>
          <a:noFill/>
        </p:spPr>
      </p:pic>
      <p:sp>
        <p:nvSpPr>
          <p:cNvPr id="3" name="Curved Up Arrow 2"/>
          <p:cNvSpPr/>
          <p:nvPr/>
        </p:nvSpPr>
        <p:spPr>
          <a:xfrm rot="7510207">
            <a:off x="2443160" y="2154269"/>
            <a:ext cx="2436929" cy="99889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urved Up Arrow 3"/>
          <p:cNvSpPr/>
          <p:nvPr/>
        </p:nvSpPr>
        <p:spPr>
          <a:xfrm rot="18787471">
            <a:off x="4885094" y="2682162"/>
            <a:ext cx="3397851" cy="99889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0" y="1447800"/>
            <a:ext cx="213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	A		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1066800"/>
            <a:ext cx="213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	B		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toileses.org/premiere/che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48417">
            <a:off x="3524952" y="2574237"/>
            <a:ext cx="2369100" cy="1243778"/>
          </a:xfrm>
          <a:prstGeom prst="rect">
            <a:avLst/>
          </a:prstGeom>
          <a:noFill/>
        </p:spPr>
      </p:pic>
      <p:pic>
        <p:nvPicPr>
          <p:cNvPr id="3" name="Picture 2" descr="http://www.ecospirale.fr/upload/Image/Fotolia_2045911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905000"/>
            <a:ext cx="2115287" cy="2822300"/>
          </a:xfrm>
          <a:prstGeom prst="rect">
            <a:avLst/>
          </a:prstGeom>
          <a:noFill/>
        </p:spPr>
      </p:pic>
      <p:pic>
        <p:nvPicPr>
          <p:cNvPr id="4" name="Picture 2" descr="http://www.banketto.fr/IMG/arton2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81200"/>
            <a:ext cx="2819398" cy="2819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				B				C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 – une histoire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9458" name="Picture 2" descr="http://www.fille.com/coloriages/Pere-noel-fauch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67000"/>
            <a:ext cx="3051512" cy="3076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8288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Père Noël était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fauché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3124200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a dépensé </a:t>
            </a:r>
            <a:r>
              <a:rPr lang="fr-FR" sz="3200" dirty="0" smtClean="0">
                <a:latin typeface="Kristen ITC" pitchFamily="66" charset="0"/>
              </a:rPr>
              <a:t>tout son argent!!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097488" y="4996639"/>
            <a:ext cx="1401084" cy="780895"/>
          </a:xfrm>
          <a:prstGeom prst="rect">
            <a:avLst/>
          </a:prstGeom>
          <a:noFill/>
        </p:spPr>
      </p:pic>
      <p:pic>
        <p:nvPicPr>
          <p:cNvPr id="14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326088" y="4691839"/>
            <a:ext cx="1401084" cy="78089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371600"/>
            <a:ext cx="533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Son ami, </a:t>
            </a:r>
            <a:r>
              <a:rPr lang="fr-FR" sz="3200" dirty="0" err="1" smtClean="0">
                <a:latin typeface="Kristen ITC" pitchFamily="66" charset="0"/>
              </a:rPr>
              <a:t>Rudolphe</a:t>
            </a:r>
            <a:r>
              <a:rPr lang="fr-FR" sz="3200" dirty="0" smtClean="0">
                <a:latin typeface="Kristen ITC" pitchFamily="66" charset="0"/>
              </a:rPr>
              <a:t> avait un compte d’épargne.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0" y="27432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n’a pas dépensé son argent.  Il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fait des économies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4578" name="Picture 2" descr="http://regionalsace.voila.net/accueil/rudolphe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29400" y="3886200"/>
            <a:ext cx="1676400" cy="2462214"/>
          </a:xfrm>
          <a:prstGeom prst="rect">
            <a:avLst/>
          </a:prstGeom>
          <a:noFill/>
        </p:spPr>
      </p:pic>
      <p:pic>
        <p:nvPicPr>
          <p:cNvPr id="8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5164287" y="4844239"/>
            <a:ext cx="1401084" cy="780895"/>
          </a:xfrm>
          <a:prstGeom prst="rect">
            <a:avLst/>
          </a:prstGeom>
          <a:noFill/>
        </p:spPr>
      </p:pic>
      <p:pic>
        <p:nvPicPr>
          <p:cNvPr id="9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5316687" y="4996639"/>
            <a:ext cx="1401084" cy="780895"/>
          </a:xfrm>
          <a:prstGeom prst="rect">
            <a:avLst/>
          </a:prstGeom>
          <a:noFill/>
        </p:spPr>
      </p:pic>
      <p:pic>
        <p:nvPicPr>
          <p:cNvPr id="10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5469087" y="5149039"/>
            <a:ext cx="1401084" cy="780895"/>
          </a:xfrm>
          <a:prstGeom prst="rect">
            <a:avLst/>
          </a:prstGeom>
          <a:noFill/>
        </p:spPr>
      </p:pic>
      <p:pic>
        <p:nvPicPr>
          <p:cNvPr id="11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554688" y="5530039"/>
            <a:ext cx="1401084" cy="780895"/>
          </a:xfrm>
          <a:prstGeom prst="rect">
            <a:avLst/>
          </a:prstGeom>
          <a:noFill/>
        </p:spPr>
      </p:pic>
      <p:pic>
        <p:nvPicPr>
          <p:cNvPr id="12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021288" y="5530039"/>
            <a:ext cx="1401084" cy="780895"/>
          </a:xfrm>
          <a:prstGeom prst="rect">
            <a:avLst/>
          </a:prstGeom>
          <a:noFill/>
        </p:spPr>
      </p:pic>
      <p:pic>
        <p:nvPicPr>
          <p:cNvPr id="16" name="Picture 2" descr="Banque-Populai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124201"/>
            <a:ext cx="3200400" cy="2400300"/>
          </a:xfrm>
          <a:prstGeom prst="rect">
            <a:avLst/>
          </a:prstGeom>
          <a:noFill/>
        </p:spPr>
      </p:pic>
      <p:pic>
        <p:nvPicPr>
          <p:cNvPr id="17" name="Picture 2" descr="http://www.banketto.fr/IMG/arton2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81000"/>
            <a:ext cx="2057399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097488" y="4996639"/>
            <a:ext cx="1401084" cy="780895"/>
          </a:xfrm>
          <a:prstGeom prst="rect">
            <a:avLst/>
          </a:prstGeom>
          <a:noFill/>
        </p:spPr>
      </p:pic>
      <p:pic>
        <p:nvPicPr>
          <p:cNvPr id="14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326088" y="4691839"/>
            <a:ext cx="1401084" cy="78089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371600"/>
            <a:ext cx="533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Kristen ITC" pitchFamily="66" charset="0"/>
              </a:rPr>
              <a:t>Rudolphe</a:t>
            </a:r>
            <a:r>
              <a:rPr lang="fr-FR" sz="3200" dirty="0" smtClean="0">
                <a:latin typeface="Kristen ITC" pitchFamily="66" charset="0"/>
              </a:rPr>
              <a:t> aimait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mettre de l’argent de côté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4800" y="2514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Donc,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il avait plein de fric</a:t>
            </a:r>
            <a:r>
              <a:rPr lang="fr-FR" sz="3200" dirty="0" smtClean="0">
                <a:latin typeface="Kristen ITC" pitchFamily="66" charset="0"/>
              </a:rPr>
              <a:t> (il avait beaucoup d’argent)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4578" name="Picture 2" descr="http://regionalsace.voila.net/accueil/rudolphe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29400" y="3886200"/>
            <a:ext cx="1676400" cy="2462214"/>
          </a:xfrm>
          <a:prstGeom prst="rect">
            <a:avLst/>
          </a:prstGeom>
          <a:noFill/>
        </p:spPr>
      </p:pic>
      <p:pic>
        <p:nvPicPr>
          <p:cNvPr id="8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5164287" y="4844239"/>
            <a:ext cx="1401084" cy="780895"/>
          </a:xfrm>
          <a:prstGeom prst="rect">
            <a:avLst/>
          </a:prstGeom>
          <a:noFill/>
        </p:spPr>
      </p:pic>
      <p:pic>
        <p:nvPicPr>
          <p:cNvPr id="9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5316687" y="4996639"/>
            <a:ext cx="1401084" cy="780895"/>
          </a:xfrm>
          <a:prstGeom prst="rect">
            <a:avLst/>
          </a:prstGeom>
          <a:noFill/>
        </p:spPr>
      </p:pic>
      <p:pic>
        <p:nvPicPr>
          <p:cNvPr id="10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5469087" y="5149039"/>
            <a:ext cx="1401084" cy="780895"/>
          </a:xfrm>
          <a:prstGeom prst="rect">
            <a:avLst/>
          </a:prstGeom>
          <a:noFill/>
        </p:spPr>
      </p:pic>
      <p:pic>
        <p:nvPicPr>
          <p:cNvPr id="11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554688" y="5530039"/>
            <a:ext cx="1401084" cy="780895"/>
          </a:xfrm>
          <a:prstGeom prst="rect">
            <a:avLst/>
          </a:prstGeom>
          <a:noFill/>
        </p:spPr>
      </p:pic>
      <p:pic>
        <p:nvPicPr>
          <p:cNvPr id="12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4021288" y="5530039"/>
            <a:ext cx="1401084" cy="780895"/>
          </a:xfrm>
          <a:prstGeom prst="rect">
            <a:avLst/>
          </a:prstGeom>
          <a:noFill/>
        </p:spPr>
      </p:pic>
      <p:pic>
        <p:nvPicPr>
          <p:cNvPr id="16" name="Picture 2" descr="Banque-Populai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124201"/>
            <a:ext cx="3200400" cy="2400300"/>
          </a:xfrm>
          <a:prstGeom prst="rect">
            <a:avLst/>
          </a:prstGeom>
          <a:noFill/>
        </p:spPr>
      </p:pic>
      <p:pic>
        <p:nvPicPr>
          <p:cNvPr id="17" name="Picture 2" descr="http://www.banketto.fr/IMG/arton2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81000"/>
            <a:ext cx="2057399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9458" name="Picture 2" descr="http://www.fille.com/coloriages/Pere-noel-fauch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67000"/>
            <a:ext cx="3051512" cy="3076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3716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Alors, Papa Noël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a emprunté</a:t>
            </a:r>
            <a:r>
              <a:rPr lang="fr-FR" sz="3200" dirty="0" smtClean="0">
                <a:latin typeface="Kristen ITC" pitchFamily="66" charset="0"/>
              </a:rPr>
              <a:t> de l’argent de son ami, </a:t>
            </a:r>
            <a:r>
              <a:rPr lang="fr-FR" sz="3200" dirty="0" err="1" smtClean="0">
                <a:latin typeface="Kristen ITC" pitchFamily="66" charset="0"/>
              </a:rPr>
              <a:t>Rudolphe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0" y="2743200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Kristen ITC" pitchFamily="66" charset="0"/>
              </a:rPr>
              <a:t>Rudolphe</a:t>
            </a:r>
            <a:r>
              <a:rPr lang="fr-FR" sz="3200" dirty="0" smtClean="0">
                <a:latin typeface="Kristen ITC" pitchFamily="66" charset="0"/>
              </a:rPr>
              <a:t> lui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a prêté </a:t>
            </a:r>
            <a:r>
              <a:rPr lang="fr-FR" sz="3200" dirty="0" smtClean="0">
                <a:latin typeface="Kristen ITC" pitchFamily="66" charset="0"/>
              </a:rPr>
              <a:t>cent euros!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4578" name="Picture 2" descr="http://regionalsace.voila.net/accueil/rudolphe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29400" y="3886200"/>
            <a:ext cx="1676400" cy="2462214"/>
          </a:xfrm>
          <a:prstGeom prst="rect">
            <a:avLst/>
          </a:prstGeom>
          <a:noFill/>
        </p:spPr>
      </p:pic>
      <p:pic>
        <p:nvPicPr>
          <p:cNvPr id="8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7155">
            <a:off x="5164287" y="4844239"/>
            <a:ext cx="1401084" cy="780895"/>
          </a:xfrm>
          <a:prstGeom prst="rect">
            <a:avLst/>
          </a:prstGeom>
          <a:noFill/>
        </p:spPr>
      </p:pic>
      <p:cxnSp>
        <p:nvCxnSpPr>
          <p:cNvPr id="15" name="Straight Arrow Connector 14"/>
          <p:cNvCxnSpPr/>
          <p:nvPr/>
        </p:nvCxnSpPr>
        <p:spPr>
          <a:xfrm rot="10800000">
            <a:off x="3962400" y="4495800"/>
            <a:ext cx="1219200" cy="7620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9458" name="Picture 2" descr="http://www.fille.com/coloriages/Pere-noel-fauch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67000"/>
            <a:ext cx="3051512" cy="3076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3716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Papa Noël a pris le cent euros et il est allée à Atlantic City.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0" y="2743200"/>
            <a:ext cx="441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Mais d’abord, il est allé au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bureau de change</a:t>
            </a:r>
            <a:r>
              <a:rPr lang="fr-FR" sz="3200" dirty="0" smtClean="0">
                <a:latin typeface="Kristen ITC" pitchFamily="66" charset="0"/>
              </a:rPr>
              <a:t> pour changer les euros en dollars américains.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9458" name="Picture 2" descr="http://www.fille.com/coloriages/Pere-noel-fauch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67000"/>
            <a:ext cx="3051512" cy="3076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3716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Ensuite, il a mis son argent dans son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porte-monnaie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6" name="Picture 2" descr="http://www.maisonfutee.com/boutique/images_produits/8005-porte-monnaie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905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9458" name="Picture 2" descr="http://www.fille.com/coloriages/Pere-noel-fauch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67000"/>
            <a:ext cx="3051512" cy="3076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3716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Enfin, il est allé au Tropicana, où il a tout perdu.  Il était fauché encore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1746" name="Picture 2" descr="http://www.gambling-weblog.com/wp-content/uploads/tropicanaacn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667000"/>
            <a:ext cx="3810000" cy="283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19458" name="Picture 2" descr="http://www.fille.com/coloriages/Pere-noel-fauch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667000"/>
            <a:ext cx="3051512" cy="3076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371600"/>
            <a:ext cx="64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Comment Papa Noël va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rendre</a:t>
            </a:r>
            <a:r>
              <a:rPr lang="fr-FR" sz="3200" dirty="0" smtClean="0">
                <a:latin typeface="Kristen ITC" pitchFamily="66" charset="0"/>
              </a:rPr>
              <a:t> l’argent à son ami?  Je ne sais pas!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4578" name="Picture 2" descr="http://regionalsace.voila.net/accueil/rudolphe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29400" y="3886200"/>
            <a:ext cx="1676400" cy="2462214"/>
          </a:xfrm>
          <a:prstGeom prst="rect">
            <a:avLst/>
          </a:prstGeom>
          <a:noFill/>
        </p:spPr>
      </p:pic>
      <p:pic>
        <p:nvPicPr>
          <p:cNvPr id="8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7155">
            <a:off x="3487888" y="3777439"/>
            <a:ext cx="1401084" cy="780895"/>
          </a:xfrm>
          <a:prstGeom prst="rect">
            <a:avLst/>
          </a:prstGeom>
          <a:noFill/>
        </p:spPr>
      </p:pic>
      <p:cxnSp>
        <p:nvCxnSpPr>
          <p:cNvPr id="15" name="Straight Arrow Connector 14"/>
          <p:cNvCxnSpPr/>
          <p:nvPr/>
        </p:nvCxnSpPr>
        <p:spPr>
          <a:xfrm>
            <a:off x="4572000" y="4572000"/>
            <a:ext cx="2209800" cy="9906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105400" y="4495800"/>
            <a:ext cx="114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Kristen ITC" pitchFamily="66" charset="0"/>
              </a:rPr>
              <a:t>???</a:t>
            </a:r>
            <a:endParaRPr lang="fr-FR" sz="6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5122" name="Picture 2" descr="http://www.ecospirale.fr/upload/Image/Fotolia_204591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387669"/>
            <a:ext cx="3200400" cy="4270100"/>
          </a:xfrm>
          <a:prstGeom prst="rect">
            <a:avLst/>
          </a:prstGeom>
          <a:noFill/>
        </p:spPr>
      </p:pic>
      <p:pic>
        <p:nvPicPr>
          <p:cNvPr id="5124" name="Picture 4" descr="http://www.ladepeche.fr/content/photo/biz/2009/08/06/photo_1249538146308-2-0_w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685800"/>
            <a:ext cx="3114675" cy="4676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83820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Vous alliez souvent au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distributeur automatique </a:t>
            </a:r>
            <a:r>
              <a:rPr lang="fr-FR" sz="3200" dirty="0" smtClean="0">
                <a:latin typeface="Kristen ITC" pitchFamily="66" charset="0"/>
              </a:rPr>
              <a:t>?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ubance.net/redacblog/photo/art/default/761510-932053.jpg?v=12894858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05000"/>
            <a:ext cx="4887828" cy="371475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5029200" y="0"/>
            <a:ext cx="3352800" cy="2590800"/>
          </a:xfrm>
          <a:prstGeom prst="wedgeEllipseCallout">
            <a:avLst>
              <a:gd name="adj1" fmla="val -50172"/>
              <a:gd name="adj2" fmla="val 503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Bonjour, je voudrais ouvrir un compte d’épargne, s’il vous plaît.</a:t>
            </a:r>
            <a:endParaRPr lang="fr-FR" sz="2800" dirty="0"/>
          </a:p>
        </p:txBody>
      </p:sp>
      <p:sp>
        <p:nvSpPr>
          <p:cNvPr id="6" name="Oval Callout 5"/>
          <p:cNvSpPr/>
          <p:nvPr/>
        </p:nvSpPr>
        <p:spPr>
          <a:xfrm flipH="1">
            <a:off x="0" y="1066800"/>
            <a:ext cx="3200400" cy="2209800"/>
          </a:xfrm>
          <a:prstGeom prst="wedgeEllipseCallout">
            <a:avLst>
              <a:gd name="adj1" fmla="val -70302"/>
              <a:gd name="adj2" fmla="val 24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Bien sûr, monsieur.  Voilà votre livret.</a:t>
            </a:r>
            <a:endParaRPr lang="fr-FR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ubance.net/redacblog/photo/art/default/761510-932053.jpg?v=12894858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05000"/>
            <a:ext cx="4887828" cy="371475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5181600" y="0"/>
            <a:ext cx="3962400" cy="2590800"/>
          </a:xfrm>
          <a:prstGeom prst="wedgeEllipseCallout">
            <a:avLst>
              <a:gd name="adj1" fmla="val -50172"/>
              <a:gd name="adj2" fmla="val 503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Pardon, vous pourriez me faire de la monnaie de 100 euros aussi?</a:t>
            </a:r>
            <a:endParaRPr lang="fr-FR" sz="2800" dirty="0"/>
          </a:p>
        </p:txBody>
      </p:sp>
      <p:sp>
        <p:nvSpPr>
          <p:cNvPr id="7" name="Oval Callout 6"/>
          <p:cNvSpPr/>
          <p:nvPr/>
        </p:nvSpPr>
        <p:spPr>
          <a:xfrm flipH="1">
            <a:off x="0" y="1066800"/>
            <a:ext cx="3200400" cy="2209800"/>
          </a:xfrm>
          <a:prstGeom prst="wedgeEllipseCallout">
            <a:avLst>
              <a:gd name="adj1" fmla="val -70302"/>
              <a:gd name="adj2" fmla="val 24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Bien sûr, monsieur.  Cinq billets de 20 euros, ça vous va?</a:t>
            </a:r>
            <a:endParaRPr lang="fr-FR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rouentourisme.com/Portals/3/content/infos-pratiques/BUREAU_CHAN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524000"/>
            <a:ext cx="3150275" cy="4741164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5181600" y="0"/>
            <a:ext cx="3962400" cy="2590800"/>
          </a:xfrm>
          <a:prstGeom prst="wedgeEllipseCallout">
            <a:avLst>
              <a:gd name="adj1" fmla="val -44578"/>
              <a:gd name="adj2" fmla="val 90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Pardon, je voudrais changer cent dollars.  Quel est le cours de change?</a:t>
            </a:r>
            <a:endParaRPr lang="fr-FR" sz="2800" dirty="0"/>
          </a:p>
        </p:txBody>
      </p:sp>
      <p:sp>
        <p:nvSpPr>
          <p:cNvPr id="7" name="Oval Callout 6"/>
          <p:cNvSpPr/>
          <p:nvPr/>
        </p:nvSpPr>
        <p:spPr>
          <a:xfrm flipH="1">
            <a:off x="0" y="1066800"/>
            <a:ext cx="3200400" cy="2209800"/>
          </a:xfrm>
          <a:prstGeom prst="wedgeEllipseCallout">
            <a:avLst>
              <a:gd name="adj1" fmla="val -66839"/>
              <a:gd name="adj2" fmla="val 770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Aujourd’hui l’euro est un dollar, quarante –deux. </a:t>
            </a:r>
            <a:endParaRPr lang="fr-FR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ages.allocine.fr/r_760_x/medias/nmedia/18/36/23/60/188580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362200"/>
            <a:ext cx="4714875" cy="297180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5181600" y="0"/>
            <a:ext cx="3962400" cy="2590800"/>
          </a:xfrm>
          <a:prstGeom prst="wedgeEllipseCallout">
            <a:avLst>
              <a:gd name="adj1" fmla="val -44578"/>
              <a:gd name="adj2" fmla="val 90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Zut!  Je suis complètement fauché.  Tu peux me prêter de l’argent.</a:t>
            </a:r>
            <a:endParaRPr lang="fr-FR" sz="2800" dirty="0"/>
          </a:p>
        </p:txBody>
      </p:sp>
      <p:sp>
        <p:nvSpPr>
          <p:cNvPr id="7" name="Oval Callout 6"/>
          <p:cNvSpPr/>
          <p:nvPr/>
        </p:nvSpPr>
        <p:spPr>
          <a:xfrm flipH="1">
            <a:off x="0" y="1066800"/>
            <a:ext cx="3200400" cy="2209800"/>
          </a:xfrm>
          <a:prstGeom prst="wedgeEllipseCallout">
            <a:avLst>
              <a:gd name="adj1" fmla="val -63376"/>
              <a:gd name="adj2" fmla="val 614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Oui, mais tu dois me rendre l’argent plus tard. </a:t>
            </a:r>
            <a:endParaRPr lang="fr-FR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riends With Money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905000"/>
            <a:ext cx="5715000" cy="3810000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5181600" y="0"/>
            <a:ext cx="3962400" cy="2590800"/>
          </a:xfrm>
          <a:prstGeom prst="wedgeEllipseCallout">
            <a:avLst>
              <a:gd name="adj1" fmla="val -9963"/>
              <a:gd name="adj2" fmla="val 701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Euh...tu es sur  ?</a:t>
            </a:r>
            <a:endParaRPr lang="fr-FR" sz="2800" dirty="0"/>
          </a:p>
        </p:txBody>
      </p:sp>
      <p:sp>
        <p:nvSpPr>
          <p:cNvPr id="7" name="Oval Callout 6"/>
          <p:cNvSpPr/>
          <p:nvPr/>
        </p:nvSpPr>
        <p:spPr>
          <a:xfrm flipH="1">
            <a:off x="0" y="1066800"/>
            <a:ext cx="3200400" cy="3124200"/>
          </a:xfrm>
          <a:prstGeom prst="wedgeEllipseCallout">
            <a:avLst>
              <a:gd name="adj1" fmla="val -62510"/>
              <a:gd name="adj2" fmla="val 263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Tu me dois du fric!  Tu ne m’as pas rendu l’argent que je t’ai prêté!</a:t>
            </a:r>
            <a:endParaRPr lang="fr-FR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anketto.fr/IMG/arton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3352800" cy="3352802"/>
          </a:xfrm>
          <a:prstGeom prst="rect">
            <a:avLst/>
          </a:prstGeom>
          <a:noFill/>
        </p:spPr>
      </p:pic>
      <p:pic>
        <p:nvPicPr>
          <p:cNvPr id="4100" name="Picture 4" descr="http://www.seniorjadore.com/var/plain_site/storage/images/patrimoine/les_produits_financiers/le_compte_courant_remunere_encore_peu_connu_en_france_et_peu_attractif/8194-3-fre-FR/le_compte_courant_remunere_encore_peu_connu_en_france_et_peu_attractif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0"/>
            <a:ext cx="4389355" cy="28384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Et aujourd’hui, vous avez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un compte d’épargne</a:t>
            </a:r>
            <a:r>
              <a:rPr lang="fr-FR" sz="3200" dirty="0" smtClean="0">
                <a:latin typeface="Kristen ITC" pitchFamily="66" charset="0"/>
              </a:rPr>
              <a:t> ou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un compte courant</a:t>
            </a:r>
            <a:r>
              <a:rPr lang="fr-FR" sz="3200" dirty="0" smtClean="0">
                <a:latin typeface="Kristen ITC" pitchFamily="66" charset="0"/>
              </a:rPr>
              <a:t>?</a:t>
            </a:r>
            <a:endParaRPr lang="fr-FR" sz="3200" dirty="0">
              <a:latin typeface="Kristen ITC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16200000" flipH="1">
            <a:off x="457200" y="2133600"/>
            <a:ext cx="1219200" cy="6096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2"/>
          </p:cNvCxnSpPr>
          <p:nvPr/>
        </p:nvCxnSpPr>
        <p:spPr>
          <a:xfrm rot="16200000" flipH="1">
            <a:off x="4386709" y="2100709"/>
            <a:ext cx="1132582" cy="7620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 – et maintenant…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3074" name="Picture 2" descr="Banque-Populai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209800"/>
            <a:ext cx="4381500" cy="32861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838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de temps en temps, tu vas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verser </a:t>
            </a:r>
            <a:r>
              <a:rPr lang="fr-FR" sz="3200" dirty="0" smtClean="0">
                <a:latin typeface="Kristen ITC" pitchFamily="66" charset="0"/>
              </a:rPr>
              <a:t>et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retirer de l’argent </a:t>
            </a:r>
            <a:r>
              <a:rPr lang="fr-FR" sz="3200" dirty="0" smtClean="0">
                <a:latin typeface="Kristen ITC" pitchFamily="66" charset="0"/>
              </a:rPr>
              <a:t>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Curved Up Arrow 9"/>
          <p:cNvSpPr/>
          <p:nvPr/>
        </p:nvSpPr>
        <p:spPr>
          <a:xfrm rot="8158524">
            <a:off x="3199050" y="819524"/>
            <a:ext cx="2436929" cy="99889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Up Arrow 10"/>
          <p:cNvSpPr/>
          <p:nvPr/>
        </p:nvSpPr>
        <p:spPr>
          <a:xfrm rot="18787471">
            <a:off x="5113694" y="2148762"/>
            <a:ext cx="3397851" cy="99889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3" name="Picture 2" descr="http://www.metabacklinks.com/metabacklink_client/fichiers/images/999999/finance_argent_liquide_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9386">
            <a:off x="5797339" y="2322338"/>
            <a:ext cx="2859738" cy="2144804"/>
          </a:xfrm>
          <a:prstGeom prst="rect">
            <a:avLst/>
          </a:prstGeom>
          <a:noFill/>
        </p:spPr>
      </p:pic>
      <p:pic>
        <p:nvPicPr>
          <p:cNvPr id="4" name="Picture 4" descr="http://www.toileses.org/premiere/chequ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27803">
            <a:off x="384442" y="2602747"/>
            <a:ext cx="3130939" cy="1643743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>
            <a:off x="3429000" y="3276600"/>
            <a:ext cx="24384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8382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Si tu veux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toucher un cheque </a:t>
            </a:r>
            <a:r>
              <a:rPr lang="fr-FR" sz="3200" dirty="0" smtClean="0">
                <a:latin typeface="Kristen ITC" pitchFamily="66" charset="0"/>
              </a:rPr>
              <a:t>à la banque, tu dois avoir un compte.  As-tu un compte à la banque ?  Quelle banque ?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u="sng" dirty="0" smtClean="0">
                <a:latin typeface="Kristen ITC" pitchFamily="66" charset="0"/>
              </a:rPr>
              <a:t>La Banque</a:t>
            </a:r>
            <a:endParaRPr lang="fr-FR" sz="4400" u="sng" dirty="0">
              <a:latin typeface="Kristen ITC" pitchFamily="66" charset="0"/>
            </a:endParaRPr>
          </a:p>
        </p:txBody>
      </p:sp>
      <p:pic>
        <p:nvPicPr>
          <p:cNvPr id="20482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77155">
            <a:off x="304800" y="2209800"/>
            <a:ext cx="3554674" cy="1981200"/>
          </a:xfrm>
          <a:prstGeom prst="rect">
            <a:avLst/>
          </a:prstGeom>
          <a:noFill/>
        </p:spPr>
      </p:pic>
      <p:pic>
        <p:nvPicPr>
          <p:cNvPr id="20484" name="Picture 4" descr="http://www.euro-ok.com/img/tmp/20eu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0"/>
            <a:ext cx="2143282" cy="1154566"/>
          </a:xfrm>
          <a:prstGeom prst="rect">
            <a:avLst/>
          </a:prstGeom>
          <a:noFill/>
        </p:spPr>
      </p:pic>
      <p:pic>
        <p:nvPicPr>
          <p:cNvPr id="5" name="Picture 4" descr="http://www.euro-ok.com/img/tmp/20eu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819400"/>
            <a:ext cx="2143282" cy="1154566"/>
          </a:xfrm>
          <a:prstGeom prst="rect">
            <a:avLst/>
          </a:prstGeom>
          <a:noFill/>
        </p:spPr>
      </p:pic>
      <p:pic>
        <p:nvPicPr>
          <p:cNvPr id="6" name="Picture 4" descr="http://www.euro-ok.com/img/tmp/20eu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371600"/>
            <a:ext cx="2143282" cy="1154566"/>
          </a:xfrm>
          <a:prstGeom prst="rect">
            <a:avLst/>
          </a:prstGeom>
          <a:noFill/>
        </p:spPr>
      </p:pic>
      <p:pic>
        <p:nvPicPr>
          <p:cNvPr id="7" name="Picture 4" descr="http://www.euro-ok.com/img/tmp/20eu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343400"/>
            <a:ext cx="2143282" cy="1154566"/>
          </a:xfrm>
          <a:prstGeom prst="rect">
            <a:avLst/>
          </a:prstGeom>
          <a:noFill/>
        </p:spPr>
      </p:pic>
      <p:pic>
        <p:nvPicPr>
          <p:cNvPr id="8" name="Picture 4" descr="http://www.euro-ok.com/img/tmp/20eu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5703434"/>
            <a:ext cx="2143282" cy="1154566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>
            <a:off x="3657600" y="3200400"/>
            <a:ext cx="24384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4419600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De temps en temps, on doit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faire la monnaie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etabacklinks.com/metabacklink_client/fichiers/images/999999/finance_argent_liquide_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38400"/>
            <a:ext cx="2062742" cy="1547057"/>
          </a:xfrm>
          <a:prstGeom prst="rect">
            <a:avLst/>
          </a:prstGeom>
          <a:noFill/>
        </p:spPr>
      </p:pic>
      <p:pic>
        <p:nvPicPr>
          <p:cNvPr id="3" name="Picture 4" descr="http://www.toileses.org/premiere/chequ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48417">
            <a:off x="3524952" y="2574237"/>
            <a:ext cx="2369100" cy="1243778"/>
          </a:xfrm>
          <a:prstGeom prst="rect">
            <a:avLst/>
          </a:prstGeom>
          <a:noFill/>
        </p:spPr>
      </p:pic>
      <p:pic>
        <p:nvPicPr>
          <p:cNvPr id="4" name="Picture 2" descr="http://www.ecospirale.fr/upload/Image/Fotolia_2045911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905000"/>
            <a:ext cx="2115287" cy="28223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				B				C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metabacklinks.com/metabacklink_client/fichiers/images/999999/finance_argent_liquide_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9386">
            <a:off x="2722619" y="2419664"/>
            <a:ext cx="1466390" cy="1245986"/>
          </a:xfrm>
          <a:prstGeom prst="rect">
            <a:avLst/>
          </a:prstGeom>
          <a:noFill/>
        </p:spPr>
      </p:pic>
      <p:pic>
        <p:nvPicPr>
          <p:cNvPr id="6" name="Picture 4" descr="http://www.toileses.org/premiere/chequ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27803">
            <a:off x="49680" y="2591997"/>
            <a:ext cx="1953046" cy="1025349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>
            <a:off x="1905000" y="3124200"/>
            <a:ext cx="7620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memotalk.files.wordpress.com/2009/01/100eu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7155">
            <a:off x="5181292" y="2720723"/>
            <a:ext cx="1518968" cy="846598"/>
          </a:xfrm>
          <a:prstGeom prst="rect">
            <a:avLst/>
          </a:prstGeom>
          <a:noFill/>
        </p:spPr>
      </p:pic>
      <p:pic>
        <p:nvPicPr>
          <p:cNvPr id="11" name="Picture 4" descr="http://www.euro-ok.com/img/tmp/20eu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1219200"/>
            <a:ext cx="1000281" cy="538842"/>
          </a:xfrm>
          <a:prstGeom prst="rect">
            <a:avLst/>
          </a:prstGeom>
          <a:noFill/>
        </p:spPr>
      </p:pic>
      <p:pic>
        <p:nvPicPr>
          <p:cNvPr id="12" name="Picture 11" descr="http://www.euro-ok.com/img/tmp/20eu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2819400"/>
            <a:ext cx="1000281" cy="538842"/>
          </a:xfrm>
          <a:prstGeom prst="rect">
            <a:avLst/>
          </a:prstGeom>
          <a:noFill/>
        </p:spPr>
      </p:pic>
      <p:pic>
        <p:nvPicPr>
          <p:cNvPr id="13" name="Picture 4" descr="http://www.euro-ok.com/img/tmp/20eu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1905000"/>
            <a:ext cx="1000281" cy="538842"/>
          </a:xfrm>
          <a:prstGeom prst="rect">
            <a:avLst/>
          </a:prstGeom>
          <a:noFill/>
        </p:spPr>
      </p:pic>
      <p:pic>
        <p:nvPicPr>
          <p:cNvPr id="14" name="Picture 4" descr="http://www.euro-ok.com/img/tmp/20eu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3505200"/>
            <a:ext cx="1000281" cy="538842"/>
          </a:xfrm>
          <a:prstGeom prst="rect">
            <a:avLst/>
          </a:prstGeom>
          <a:noFill/>
        </p:spPr>
      </p:pic>
      <p:pic>
        <p:nvPicPr>
          <p:cNvPr id="15" name="Picture 4" descr="http://www.euro-ok.com/img/tmp/20eu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4191000"/>
            <a:ext cx="1000281" cy="538842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/>
          <p:nvPr/>
        </p:nvCxnSpPr>
        <p:spPr>
          <a:xfrm>
            <a:off x="6477000" y="3124200"/>
            <a:ext cx="10668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33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	A							B	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anketto.fr/IMG/arton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3352800" cy="3352802"/>
          </a:xfrm>
          <a:prstGeom prst="rect">
            <a:avLst/>
          </a:prstGeom>
          <a:noFill/>
        </p:spPr>
      </p:pic>
      <p:pic>
        <p:nvPicPr>
          <p:cNvPr id="3" name="Picture 4" descr="http://www.seniorjadore.com/var/plain_site/storage/images/patrimoine/les_produits_financiers/le_compte_courant_remunere_encore_peu_connu_en_france_et_peu_attractif/8194-3-fre-FR/le_compte_courant_remunere_encore_peu_connu_en_france_et_peu_attractif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362200"/>
            <a:ext cx="3918015" cy="25336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	A							B	</a:t>
            </a:r>
            <a:endParaRPr lang="fr-FR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405</Words>
  <Application>Microsoft Office PowerPoint</Application>
  <PresentationFormat>On-screen Show (4:3)</PresentationFormat>
  <Paragraphs>53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14</cp:revision>
  <dcterms:created xsi:type="dcterms:W3CDTF">2011-03-31T11:11:04Z</dcterms:created>
  <dcterms:modified xsi:type="dcterms:W3CDTF">2011-04-04T14:50:08Z</dcterms:modified>
</cp:coreProperties>
</file>